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9" r:id="rId2"/>
    <p:sldId id="256" r:id="rId3"/>
    <p:sldId id="257" r:id="rId4"/>
    <p:sldId id="258"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0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MX"/>
              <a:t>Haz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MX"/>
              <a:t>Haz clic para editar el estilo de subtítulo del patrón</a:t>
            </a:r>
            <a:endParaRPr lang="en-US" dirty="0"/>
          </a:p>
        </p:txBody>
      </p:sp>
      <p:sp>
        <p:nvSpPr>
          <p:cNvPr id="4" name="Date Placeholder 3"/>
          <p:cNvSpPr>
            <a:spLocks noGrp="1"/>
          </p:cNvSpPr>
          <p:nvPr>
            <p:ph type="dt" sz="half" idx="10"/>
          </p:nvPr>
        </p:nvSpPr>
        <p:spPr/>
        <p:txBody>
          <a:bodyPr/>
          <a:lstStyle/>
          <a:p>
            <a:fld id="{17033729-1647-4812-94A8-DA7DF4074BCC}"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FD036E-014E-474A-AB66-89807CA1AAD5}" type="slidenum">
              <a:rPr lang="en-US" smtClean="0"/>
              <a:t>‹Nº›</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2302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17033729-1647-4812-94A8-DA7DF4074BCC}"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FD036E-014E-474A-AB66-89807CA1AAD5}" type="slidenum">
              <a:rPr lang="en-US" smtClean="0"/>
              <a:t>‹Nº›</a:t>
            </a:fld>
            <a:endParaRPr lang="en-US"/>
          </a:p>
        </p:txBody>
      </p:sp>
    </p:spTree>
    <p:extLst>
      <p:ext uri="{BB962C8B-B14F-4D97-AF65-F5344CB8AC3E}">
        <p14:creationId xmlns:p14="http://schemas.microsoft.com/office/powerpoint/2010/main" val="3609040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17033729-1647-4812-94A8-DA7DF4074BCC}"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FD036E-014E-474A-AB66-89807CA1AAD5}" type="slidenum">
              <a:rPr lang="en-US" smtClean="0"/>
              <a:t>‹Nº›</a:t>
            </a:fld>
            <a:endParaRPr lang="en-US"/>
          </a:p>
        </p:txBody>
      </p:sp>
    </p:spTree>
    <p:extLst>
      <p:ext uri="{BB962C8B-B14F-4D97-AF65-F5344CB8AC3E}">
        <p14:creationId xmlns:p14="http://schemas.microsoft.com/office/powerpoint/2010/main" val="544388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MX"/>
              <a:t>Haz clic para modificar el estilo de título del patrón</a:t>
            </a:r>
            <a:endParaRPr lang="en-US" dirty="0"/>
          </a:p>
        </p:txBody>
      </p:sp>
      <p:sp>
        <p:nvSpPr>
          <p:cNvPr id="3" name="Content Placeholder 2"/>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17033729-1647-4812-94A8-DA7DF4074BCC}"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FD036E-014E-474A-AB66-89807CA1AAD5}" type="slidenum">
              <a:rPr lang="en-US" smtClean="0"/>
              <a:t>‹Nº›</a:t>
            </a:fld>
            <a:endParaRPr lang="en-US"/>
          </a:p>
        </p:txBody>
      </p:sp>
    </p:spTree>
    <p:extLst>
      <p:ext uri="{BB962C8B-B14F-4D97-AF65-F5344CB8AC3E}">
        <p14:creationId xmlns:p14="http://schemas.microsoft.com/office/powerpoint/2010/main" val="3625469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17033729-1647-4812-94A8-DA7DF4074BCC}" type="datetimeFigureOut">
              <a:rPr lang="en-US" smtClean="0"/>
              <a:t>5/27/2025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FD036E-014E-474A-AB66-89807CA1AAD5}" type="slidenum">
              <a:rPr lang="en-US" smtClean="0"/>
              <a:t>‹Nº›</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6384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MX"/>
              <a:t>Haz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Date Placeholder 4"/>
          <p:cNvSpPr>
            <a:spLocks noGrp="1"/>
          </p:cNvSpPr>
          <p:nvPr>
            <p:ph type="dt" sz="half" idx="10"/>
          </p:nvPr>
        </p:nvSpPr>
        <p:spPr/>
        <p:txBody>
          <a:bodyPr/>
          <a:lstStyle/>
          <a:p>
            <a:fld id="{17033729-1647-4812-94A8-DA7DF4074BCC}" type="datetimeFigureOut">
              <a:rPr lang="en-US" smtClean="0"/>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FD036E-014E-474A-AB66-89807CA1AAD5}" type="slidenum">
              <a:rPr lang="en-US" smtClean="0"/>
              <a:t>‹Nº›</a:t>
            </a:fld>
            <a:endParaRPr lang="en-US"/>
          </a:p>
        </p:txBody>
      </p:sp>
    </p:spTree>
    <p:extLst>
      <p:ext uri="{BB962C8B-B14F-4D97-AF65-F5344CB8AC3E}">
        <p14:creationId xmlns:p14="http://schemas.microsoft.com/office/powerpoint/2010/main" val="2708490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7" name="Date Placeholder 6"/>
          <p:cNvSpPr>
            <a:spLocks noGrp="1"/>
          </p:cNvSpPr>
          <p:nvPr>
            <p:ph type="dt" sz="half" idx="10"/>
          </p:nvPr>
        </p:nvSpPr>
        <p:spPr/>
        <p:txBody>
          <a:bodyPr/>
          <a:lstStyle/>
          <a:p>
            <a:fld id="{17033729-1647-4812-94A8-DA7DF4074BCC}" type="datetimeFigureOut">
              <a:rPr lang="en-US" smtClean="0"/>
              <a:t>5/27/2025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FD036E-014E-474A-AB66-89807CA1AAD5}" type="slidenum">
              <a:rPr lang="en-US" smtClean="0"/>
              <a:t>‹Nº›</a:t>
            </a:fld>
            <a:endParaRPr lang="en-US"/>
          </a:p>
        </p:txBody>
      </p:sp>
    </p:spTree>
    <p:extLst>
      <p:ext uri="{BB962C8B-B14F-4D97-AF65-F5344CB8AC3E}">
        <p14:creationId xmlns:p14="http://schemas.microsoft.com/office/powerpoint/2010/main" val="2021927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Date Placeholder 2"/>
          <p:cNvSpPr>
            <a:spLocks noGrp="1"/>
          </p:cNvSpPr>
          <p:nvPr>
            <p:ph type="dt" sz="half" idx="10"/>
          </p:nvPr>
        </p:nvSpPr>
        <p:spPr/>
        <p:txBody>
          <a:bodyPr/>
          <a:lstStyle/>
          <a:p>
            <a:fld id="{17033729-1647-4812-94A8-DA7DF4074BCC}" type="datetimeFigureOut">
              <a:rPr lang="en-US" smtClean="0"/>
              <a:t>5/27/2025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FD036E-014E-474A-AB66-89807CA1AAD5}" type="slidenum">
              <a:rPr lang="en-US" smtClean="0"/>
              <a:t>‹Nº›</a:t>
            </a:fld>
            <a:endParaRPr lang="en-US"/>
          </a:p>
        </p:txBody>
      </p:sp>
    </p:spTree>
    <p:extLst>
      <p:ext uri="{BB962C8B-B14F-4D97-AF65-F5344CB8AC3E}">
        <p14:creationId xmlns:p14="http://schemas.microsoft.com/office/powerpoint/2010/main" val="3560599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7033729-1647-4812-94A8-DA7DF4074BCC}" type="datetimeFigureOut">
              <a:rPr lang="en-US" smtClean="0"/>
              <a:t>5/27/2025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ABFD036E-014E-474A-AB66-89807CA1AAD5}" type="slidenum">
              <a:rPr lang="en-US" smtClean="0"/>
              <a:t>‹Nº›</a:t>
            </a:fld>
            <a:endParaRPr lang="en-US"/>
          </a:p>
        </p:txBody>
      </p:sp>
    </p:spTree>
    <p:extLst>
      <p:ext uri="{BB962C8B-B14F-4D97-AF65-F5344CB8AC3E}">
        <p14:creationId xmlns:p14="http://schemas.microsoft.com/office/powerpoint/2010/main" val="4052926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MX"/>
              <a:t>Haz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7033729-1647-4812-94A8-DA7DF4074BCC}" type="datetimeFigureOut">
              <a:rPr lang="en-US" smtClean="0"/>
              <a:t>5/27/2025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BFD036E-014E-474A-AB66-89807CA1AAD5}" type="slidenum">
              <a:rPr lang="en-US" smtClean="0"/>
              <a:t>‹Nº›</a:t>
            </a:fld>
            <a:endParaRPr lang="en-US"/>
          </a:p>
        </p:txBody>
      </p:sp>
    </p:spTree>
    <p:extLst>
      <p:ext uri="{BB962C8B-B14F-4D97-AF65-F5344CB8AC3E}">
        <p14:creationId xmlns:p14="http://schemas.microsoft.com/office/powerpoint/2010/main" val="3448843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MX"/>
              <a:t>Haz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17033729-1647-4812-94A8-DA7DF4074BCC}" type="datetimeFigureOut">
              <a:rPr lang="en-US" smtClean="0"/>
              <a:t>5/27/2025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FD036E-014E-474A-AB66-89807CA1AAD5}" type="slidenum">
              <a:rPr lang="en-US" smtClean="0"/>
              <a:t>‹Nº›</a:t>
            </a:fld>
            <a:endParaRPr lang="en-US"/>
          </a:p>
        </p:txBody>
      </p:sp>
    </p:spTree>
    <p:extLst>
      <p:ext uri="{BB962C8B-B14F-4D97-AF65-F5344CB8AC3E}">
        <p14:creationId xmlns:p14="http://schemas.microsoft.com/office/powerpoint/2010/main" val="23960929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7033729-1647-4812-94A8-DA7DF4074BCC}" type="datetimeFigureOut">
              <a:rPr lang="en-US" smtClean="0"/>
              <a:t>5/27/2025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BFD036E-014E-474A-AB66-89807CA1AAD5}" type="slidenum">
              <a:rPr lang="en-US" smtClean="0"/>
              <a:t>‹Nº›</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322230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92CEACC-9418-26EB-704C-1E55C57DAA79}"/>
              </a:ext>
            </a:extLst>
          </p:cNvPr>
          <p:cNvSpPr>
            <a:spLocks noGrp="1"/>
          </p:cNvSpPr>
          <p:nvPr>
            <p:ph type="title"/>
          </p:nvPr>
        </p:nvSpPr>
        <p:spPr/>
        <p:txBody>
          <a:bodyPr/>
          <a:lstStyle/>
          <a:p>
            <a:r>
              <a:rPr lang="en-US" dirty="0"/>
              <a:t>Disclaimer</a:t>
            </a:r>
          </a:p>
        </p:txBody>
      </p:sp>
      <p:sp>
        <p:nvSpPr>
          <p:cNvPr id="3" name="Marcador de contenido 2">
            <a:extLst>
              <a:ext uri="{FF2B5EF4-FFF2-40B4-BE49-F238E27FC236}">
                <a16:creationId xmlns:a16="http://schemas.microsoft.com/office/drawing/2014/main" id="{87E473D6-250E-BF94-90FE-CCF033EDD2E1}"/>
              </a:ext>
            </a:extLst>
          </p:cNvPr>
          <p:cNvSpPr>
            <a:spLocks noGrp="1"/>
          </p:cNvSpPr>
          <p:nvPr>
            <p:ph idx="1"/>
          </p:nvPr>
        </p:nvSpPr>
        <p:spPr>
          <a:xfrm>
            <a:off x="1097280" y="2141569"/>
            <a:ext cx="10058400" cy="798855"/>
          </a:xfrm>
        </p:spPr>
        <p:txBody>
          <a:bodyPr/>
          <a:lstStyle/>
          <a:p>
            <a:r>
              <a:rPr lang="en-US" dirty="0"/>
              <a:t>The text in this slides are supposed to represent the oral notes of the presenter. After each </a:t>
            </a:r>
            <a:r>
              <a:rPr lang="en-US" dirty="0" err="1"/>
              <a:t>PowerBi</a:t>
            </a:r>
            <a:r>
              <a:rPr lang="en-US" dirty="0"/>
              <a:t> Sheet there will be a slide with a narration to match and explain the visuals and analysis</a:t>
            </a:r>
          </a:p>
        </p:txBody>
      </p:sp>
    </p:spTree>
    <p:extLst>
      <p:ext uri="{BB962C8B-B14F-4D97-AF65-F5344CB8AC3E}">
        <p14:creationId xmlns:p14="http://schemas.microsoft.com/office/powerpoint/2010/main" val="33010025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F8C6AE3F-318A-DAC7-37F1-255A396CE9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6142" y="134806"/>
            <a:ext cx="10333896" cy="5976230"/>
          </a:xfrm>
        </p:spPr>
      </p:pic>
    </p:spTree>
    <p:extLst>
      <p:ext uri="{BB962C8B-B14F-4D97-AF65-F5344CB8AC3E}">
        <p14:creationId xmlns:p14="http://schemas.microsoft.com/office/powerpoint/2010/main" val="2280397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03D746-5AA7-6410-9A49-EBAD28B84419}"/>
              </a:ext>
            </a:extLst>
          </p:cNvPr>
          <p:cNvSpPr>
            <a:spLocks noGrp="1"/>
          </p:cNvSpPr>
          <p:nvPr>
            <p:ph type="title"/>
          </p:nvPr>
        </p:nvSpPr>
        <p:spPr/>
        <p:txBody>
          <a:bodyPr/>
          <a:lstStyle/>
          <a:p>
            <a:r>
              <a:rPr lang="en-US" dirty="0"/>
              <a:t>Personal Life </a:t>
            </a:r>
          </a:p>
        </p:txBody>
      </p:sp>
      <p:sp>
        <p:nvSpPr>
          <p:cNvPr id="3" name="Marcador de contenido 2">
            <a:extLst>
              <a:ext uri="{FF2B5EF4-FFF2-40B4-BE49-F238E27FC236}">
                <a16:creationId xmlns:a16="http://schemas.microsoft.com/office/drawing/2014/main" id="{87A08993-09C5-3443-071B-1B84D10AE52E}"/>
              </a:ext>
            </a:extLst>
          </p:cNvPr>
          <p:cNvSpPr>
            <a:spLocks noGrp="1"/>
          </p:cNvSpPr>
          <p:nvPr>
            <p:ph idx="1"/>
          </p:nvPr>
        </p:nvSpPr>
        <p:spPr/>
        <p:txBody>
          <a:bodyPr/>
          <a:lstStyle/>
          <a:p>
            <a:r>
              <a:rPr lang="en-US" dirty="0"/>
              <a:t>“Prefer Not to Say” has a high average number of orders. Consider additional surveys for this demographic to obtain more valuable data for future analysis on this category. </a:t>
            </a:r>
          </a:p>
          <a:p>
            <a:r>
              <a:rPr lang="en-US" dirty="0"/>
              <a:t>Single is a key category that can be used to approach the student, employed and self-employed populations which have been identified as important user bases. </a:t>
            </a:r>
          </a:p>
          <a:p>
            <a:r>
              <a:rPr lang="en-US" dirty="0"/>
              <a:t>Family size has little impact on purchases and there is very little variation for family sizes of 4 or less. This changes with sizes above 4 where sales drop dramatically. Exploring possible causes can be an area of opportunity. </a:t>
            </a:r>
          </a:p>
          <a:p>
            <a:r>
              <a:rPr lang="en-US" dirty="0"/>
              <a:t>Most of Zomato’s customers are within Graduate or Post-graduate education. This is another great identifier to approach our analysis. </a:t>
            </a:r>
          </a:p>
          <a:p>
            <a:endParaRPr lang="en-US" dirty="0"/>
          </a:p>
          <a:p>
            <a:endParaRPr lang="en-US" dirty="0"/>
          </a:p>
        </p:txBody>
      </p:sp>
    </p:spTree>
    <p:extLst>
      <p:ext uri="{BB962C8B-B14F-4D97-AF65-F5344CB8AC3E}">
        <p14:creationId xmlns:p14="http://schemas.microsoft.com/office/powerpoint/2010/main" val="1226101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5DC6814F-38FE-2C93-D4B8-A4C2427B5F4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9634" y="0"/>
            <a:ext cx="10799522" cy="6245507"/>
          </a:xfrm>
        </p:spPr>
      </p:pic>
    </p:spTree>
    <p:extLst>
      <p:ext uri="{BB962C8B-B14F-4D97-AF65-F5344CB8AC3E}">
        <p14:creationId xmlns:p14="http://schemas.microsoft.com/office/powerpoint/2010/main" val="38617294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CC76B0-51EC-0C59-E192-9600B093DF04}"/>
              </a:ext>
            </a:extLst>
          </p:cNvPr>
          <p:cNvSpPr>
            <a:spLocks noGrp="1"/>
          </p:cNvSpPr>
          <p:nvPr>
            <p:ph type="title"/>
          </p:nvPr>
        </p:nvSpPr>
        <p:spPr/>
        <p:txBody>
          <a:bodyPr/>
          <a:lstStyle/>
          <a:p>
            <a:r>
              <a:rPr lang="en-US" dirty="0"/>
              <a:t>User Preference</a:t>
            </a:r>
          </a:p>
        </p:txBody>
      </p:sp>
      <p:sp>
        <p:nvSpPr>
          <p:cNvPr id="3" name="Marcador de contenido 2">
            <a:extLst>
              <a:ext uri="{FF2B5EF4-FFF2-40B4-BE49-F238E27FC236}">
                <a16:creationId xmlns:a16="http://schemas.microsoft.com/office/drawing/2014/main" id="{FA5E422C-389E-E383-8FA6-8BA0B6C08D85}"/>
              </a:ext>
            </a:extLst>
          </p:cNvPr>
          <p:cNvSpPr>
            <a:spLocks noGrp="1"/>
          </p:cNvSpPr>
          <p:nvPr>
            <p:ph idx="1"/>
          </p:nvPr>
        </p:nvSpPr>
        <p:spPr/>
        <p:txBody>
          <a:bodyPr/>
          <a:lstStyle/>
          <a:p>
            <a:r>
              <a:rPr lang="en-US" dirty="0"/>
              <a:t>Cuisine popularity sales mirrors the same trend as the occupation sales did. Since this loss in sales appears to be uniform across categories it is advised to analyze other areas of the business like the effective use of marketing, changes in local rules and regulations and other possible explanations. </a:t>
            </a:r>
          </a:p>
          <a:p>
            <a:r>
              <a:rPr lang="en-US" dirty="0"/>
              <a:t>Summer is the season with the highest average sales. Consider running marketing strategies during this time. </a:t>
            </a:r>
          </a:p>
          <a:p>
            <a:r>
              <a:rPr lang="en-US" dirty="0"/>
              <a:t>Consider adding more restaurants that specialize in Beverages. Cuisine selection availability closely matches user demand.</a:t>
            </a:r>
          </a:p>
          <a:p>
            <a:r>
              <a:rPr lang="en-US" dirty="0"/>
              <a:t>While Chinese food is the most popular cuisine. It is important to note several restaurants offer many types of Indian food. If we where to add all Indian food subcategories ; East, North, South. Indian food would surpass Chinese food in popularity. Consider adding Generalist Indian Restaurants to Zomato’s offerings.</a:t>
            </a:r>
          </a:p>
          <a:p>
            <a:endParaRPr lang="en-US" dirty="0"/>
          </a:p>
          <a:p>
            <a:endParaRPr lang="en-US" dirty="0"/>
          </a:p>
        </p:txBody>
      </p:sp>
    </p:spTree>
    <p:extLst>
      <p:ext uri="{BB962C8B-B14F-4D97-AF65-F5344CB8AC3E}">
        <p14:creationId xmlns:p14="http://schemas.microsoft.com/office/powerpoint/2010/main" val="2704228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350A1A-60A1-B152-D4D7-760F73AE3B26}"/>
              </a:ext>
            </a:extLst>
          </p:cNvPr>
          <p:cNvSpPr>
            <a:spLocks noGrp="1"/>
          </p:cNvSpPr>
          <p:nvPr>
            <p:ph type="title"/>
          </p:nvPr>
        </p:nvSpPr>
        <p:spPr/>
        <p:txBody>
          <a:bodyPr/>
          <a:lstStyle/>
          <a:p>
            <a:r>
              <a:rPr lang="en-US" dirty="0"/>
              <a:t>Summary of findings</a:t>
            </a:r>
          </a:p>
        </p:txBody>
      </p:sp>
      <p:sp>
        <p:nvSpPr>
          <p:cNvPr id="3" name="Marcador de contenido 2">
            <a:extLst>
              <a:ext uri="{FF2B5EF4-FFF2-40B4-BE49-F238E27FC236}">
                <a16:creationId xmlns:a16="http://schemas.microsoft.com/office/drawing/2014/main" id="{35316AFA-BC96-3932-F593-13A4F3F88421}"/>
              </a:ext>
            </a:extLst>
          </p:cNvPr>
          <p:cNvSpPr>
            <a:spLocks noGrp="1"/>
          </p:cNvSpPr>
          <p:nvPr>
            <p:ph idx="1"/>
          </p:nvPr>
        </p:nvSpPr>
        <p:spPr/>
        <p:txBody>
          <a:bodyPr/>
          <a:lstStyle/>
          <a:p>
            <a:r>
              <a:rPr lang="en-US" dirty="0"/>
              <a:t>Before we do a deeper analysis. Let’s summarize the key categories identified so far;</a:t>
            </a:r>
          </a:p>
          <a:p>
            <a:pPr marL="457200" indent="-457200">
              <a:buFont typeface="+mj-lt"/>
              <a:buAutoNum type="arabicPeriod"/>
            </a:pPr>
            <a:r>
              <a:rPr lang="en-US" dirty="0"/>
              <a:t>Income Brackets :  “No Income” represents the biggest number of users. (“2500 to over 5000” can be used as a subcategory filter closely matching most of the users under employed and self-employed)</a:t>
            </a:r>
          </a:p>
          <a:p>
            <a:pPr marL="457200" indent="-457200">
              <a:buFont typeface="+mj-lt"/>
              <a:buAutoNum type="arabicPeriod"/>
            </a:pPr>
            <a:r>
              <a:rPr lang="en-US" dirty="0"/>
              <a:t>Occupation: “Student” and “Employed and Self Employed “ represent Zomato’s best performing customers and customers with high opportunity of growth. </a:t>
            </a:r>
          </a:p>
          <a:p>
            <a:pPr marL="457200" indent="-457200">
              <a:buFont typeface="+mj-lt"/>
              <a:buAutoNum type="arabicPeriod"/>
            </a:pPr>
            <a:r>
              <a:rPr lang="en-US" dirty="0"/>
              <a:t>Ages: 22-25 represent Zomato’s top customers.</a:t>
            </a:r>
          </a:p>
          <a:p>
            <a:pPr marL="457200" indent="-457200">
              <a:buFont typeface="+mj-lt"/>
              <a:buAutoNum type="arabicPeriod"/>
            </a:pPr>
            <a:r>
              <a:rPr lang="en-US" dirty="0"/>
              <a:t>Location- Most customers can be found in 3 key cities: Bangalore, Delhi and Pune. </a:t>
            </a:r>
          </a:p>
        </p:txBody>
      </p:sp>
    </p:spTree>
    <p:extLst>
      <p:ext uri="{BB962C8B-B14F-4D97-AF65-F5344CB8AC3E}">
        <p14:creationId xmlns:p14="http://schemas.microsoft.com/office/powerpoint/2010/main" val="10186107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5B931C5A-E91C-CC46-532D-DA27AAB7EC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1260" y="107577"/>
            <a:ext cx="10520492" cy="6084141"/>
          </a:xfrm>
        </p:spPr>
      </p:pic>
    </p:spTree>
    <p:extLst>
      <p:ext uri="{BB962C8B-B14F-4D97-AF65-F5344CB8AC3E}">
        <p14:creationId xmlns:p14="http://schemas.microsoft.com/office/powerpoint/2010/main" val="1920175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775E91-403A-65BF-71C8-304314760A3F}"/>
              </a:ext>
            </a:extLst>
          </p:cNvPr>
          <p:cNvSpPr>
            <a:spLocks noGrp="1"/>
          </p:cNvSpPr>
          <p:nvPr>
            <p:ph type="title"/>
          </p:nvPr>
        </p:nvSpPr>
        <p:spPr/>
        <p:txBody>
          <a:bodyPr/>
          <a:lstStyle/>
          <a:p>
            <a:r>
              <a:rPr lang="en-US" dirty="0"/>
              <a:t>Exploration Findings</a:t>
            </a:r>
          </a:p>
        </p:txBody>
      </p:sp>
      <p:sp>
        <p:nvSpPr>
          <p:cNvPr id="3" name="Marcador de contenido 2">
            <a:extLst>
              <a:ext uri="{FF2B5EF4-FFF2-40B4-BE49-F238E27FC236}">
                <a16:creationId xmlns:a16="http://schemas.microsoft.com/office/drawing/2014/main" id="{6688F835-7C84-366D-CF66-AE9980CED4CC}"/>
              </a:ext>
            </a:extLst>
          </p:cNvPr>
          <p:cNvSpPr>
            <a:spLocks noGrp="1"/>
          </p:cNvSpPr>
          <p:nvPr>
            <p:ph idx="1"/>
          </p:nvPr>
        </p:nvSpPr>
        <p:spPr>
          <a:xfrm>
            <a:off x="1066800" y="2123640"/>
            <a:ext cx="10058400" cy="4023360"/>
          </a:xfrm>
        </p:spPr>
        <p:txBody>
          <a:bodyPr/>
          <a:lstStyle/>
          <a:p>
            <a:r>
              <a:rPr lang="en-US" dirty="0"/>
              <a:t>Single has proven to be a versatile category that includes Student, Employed and Self-Employed users. </a:t>
            </a:r>
          </a:p>
          <a:p>
            <a:r>
              <a:rPr lang="en-US" dirty="0"/>
              <a:t>The average family size stays consistent even with students and or “no income” population. </a:t>
            </a:r>
          </a:p>
          <a:p>
            <a:r>
              <a:rPr lang="en-US" dirty="0"/>
              <a:t>Most employed and self-employed users belong to the Graduate education level. </a:t>
            </a:r>
          </a:p>
          <a:p>
            <a:r>
              <a:rPr lang="en-US" dirty="0"/>
              <a:t>Sales by income bracket targeting “no income” users and “Employed and Self Employed” show once again that there is an overall downward trend in sale, the cause likely unrelated to user demographics or preferences. </a:t>
            </a:r>
          </a:p>
          <a:p>
            <a:endParaRPr lang="en-US" dirty="0"/>
          </a:p>
        </p:txBody>
      </p:sp>
    </p:spTree>
    <p:extLst>
      <p:ext uri="{BB962C8B-B14F-4D97-AF65-F5344CB8AC3E}">
        <p14:creationId xmlns:p14="http://schemas.microsoft.com/office/powerpoint/2010/main" val="523221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5C696F75-2FD7-D37F-4E52-F35A04F1A68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8648" y="215154"/>
            <a:ext cx="10168963" cy="5880847"/>
          </a:xfrm>
        </p:spPr>
      </p:pic>
    </p:spTree>
    <p:extLst>
      <p:ext uri="{BB962C8B-B14F-4D97-AF65-F5344CB8AC3E}">
        <p14:creationId xmlns:p14="http://schemas.microsoft.com/office/powerpoint/2010/main" val="4638763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0B1E0C-E0E5-B905-4D22-F48F93569A2C}"/>
              </a:ext>
            </a:extLst>
          </p:cNvPr>
          <p:cNvSpPr>
            <a:spLocks noGrp="1"/>
          </p:cNvSpPr>
          <p:nvPr>
            <p:ph type="title"/>
          </p:nvPr>
        </p:nvSpPr>
        <p:spPr/>
        <p:txBody>
          <a:bodyPr/>
          <a:lstStyle/>
          <a:p>
            <a:r>
              <a:rPr lang="en-US" dirty="0"/>
              <a:t>Exploration findings</a:t>
            </a:r>
          </a:p>
        </p:txBody>
      </p:sp>
      <p:sp>
        <p:nvSpPr>
          <p:cNvPr id="3" name="Marcador de contenido 2">
            <a:extLst>
              <a:ext uri="{FF2B5EF4-FFF2-40B4-BE49-F238E27FC236}">
                <a16:creationId xmlns:a16="http://schemas.microsoft.com/office/drawing/2014/main" id="{801511AD-9B8C-A063-3FAF-E14D05FE2CAB}"/>
              </a:ext>
            </a:extLst>
          </p:cNvPr>
          <p:cNvSpPr>
            <a:spLocks noGrp="1"/>
          </p:cNvSpPr>
          <p:nvPr>
            <p:ph idx="1"/>
          </p:nvPr>
        </p:nvSpPr>
        <p:spPr/>
        <p:txBody>
          <a:bodyPr/>
          <a:lstStyle/>
          <a:p>
            <a:r>
              <a:rPr lang="en-US" dirty="0"/>
              <a:t>Cuisine preference utilizing all key identifiers; Location, Age, Occupation and Civil Status remains stable with very slight variations. This indicates that cuisine preference is likely cultural and does not change much between different demographics within this area. </a:t>
            </a:r>
          </a:p>
          <a:p>
            <a:r>
              <a:rPr lang="en-US" dirty="0"/>
              <a:t>Sales over time for key users shows the same downward trend. This is the third example, supporting the theory that demographics and user preference is not a likely cause of the loss of sales. This graphic utilizes all of the key identifiers and helps visualize the high impact “Student” users have on sales. </a:t>
            </a:r>
          </a:p>
        </p:txBody>
      </p:sp>
    </p:spTree>
    <p:extLst>
      <p:ext uri="{BB962C8B-B14F-4D97-AF65-F5344CB8AC3E}">
        <p14:creationId xmlns:p14="http://schemas.microsoft.com/office/powerpoint/2010/main" val="4053798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7419CC-C191-C906-B31A-33F612C5E580}"/>
              </a:ext>
            </a:extLst>
          </p:cNvPr>
          <p:cNvSpPr>
            <a:spLocks noGrp="1"/>
          </p:cNvSpPr>
          <p:nvPr>
            <p:ph type="title"/>
          </p:nvPr>
        </p:nvSpPr>
        <p:spPr/>
        <p:txBody>
          <a:bodyPr/>
          <a:lstStyle/>
          <a:p>
            <a:r>
              <a:rPr lang="en-US" dirty="0"/>
              <a:t>Conclusions</a:t>
            </a:r>
          </a:p>
        </p:txBody>
      </p:sp>
      <p:sp>
        <p:nvSpPr>
          <p:cNvPr id="3" name="Marcador de contenido 2">
            <a:extLst>
              <a:ext uri="{FF2B5EF4-FFF2-40B4-BE49-F238E27FC236}">
                <a16:creationId xmlns:a16="http://schemas.microsoft.com/office/drawing/2014/main" id="{857E1BE0-C2B5-6D0C-80E6-4C882B09AE78}"/>
              </a:ext>
            </a:extLst>
          </p:cNvPr>
          <p:cNvSpPr>
            <a:spLocks noGrp="1"/>
          </p:cNvSpPr>
          <p:nvPr>
            <p:ph idx="1"/>
          </p:nvPr>
        </p:nvSpPr>
        <p:spPr>
          <a:xfrm>
            <a:off x="1097280" y="1845734"/>
            <a:ext cx="10058400" cy="4250266"/>
          </a:xfrm>
        </p:spPr>
        <p:txBody>
          <a:bodyPr>
            <a:normAutofit/>
          </a:bodyPr>
          <a:lstStyle/>
          <a:p>
            <a:pPr marL="457200" indent="-457200">
              <a:buFont typeface="+mj-lt"/>
              <a:buAutoNum type="arabicPeriod"/>
            </a:pPr>
            <a:r>
              <a:rPr lang="en-US" dirty="0"/>
              <a:t>A great portion of Zomato’s users have no income. It’s likely they are being supported by third parties. It may be a good idea to create family plans and promotions so that parents can link payment options with their children accounts. </a:t>
            </a:r>
          </a:p>
          <a:p>
            <a:pPr marL="457200" indent="-457200">
              <a:buFont typeface="+mj-lt"/>
              <a:buAutoNum type="arabicPeriod"/>
            </a:pPr>
            <a:r>
              <a:rPr lang="en-US" dirty="0"/>
              <a:t>Students represent a big part of Zomato’s users. Marketing campaigns in college areas and student discounts and promotions have the potential to increase performance. </a:t>
            </a:r>
          </a:p>
          <a:p>
            <a:pPr marL="457200" indent="-457200">
              <a:buFont typeface="+mj-lt"/>
              <a:buAutoNum type="arabicPeriod"/>
            </a:pPr>
            <a:r>
              <a:rPr lang="en-US" dirty="0"/>
              <a:t>Spotting similarities for the Employed/Self-Employed populations can be a solution to create marketing campaigns that target both user bases. This is Zomato’s second largest population with great opportunity for growth</a:t>
            </a:r>
          </a:p>
          <a:p>
            <a:pPr marL="457200" indent="-457200">
              <a:buFont typeface="+mj-lt"/>
              <a:buAutoNum type="arabicPeriod"/>
            </a:pPr>
            <a:r>
              <a:rPr lang="en-US" dirty="0"/>
              <a:t>Further analysis of circumstantial trends is advised to identify why the sales are down year over year for all categories. </a:t>
            </a:r>
          </a:p>
          <a:p>
            <a:pPr marL="457200" indent="-457200">
              <a:buFont typeface="+mj-lt"/>
              <a:buAutoNum type="arabicPeriod"/>
            </a:pPr>
            <a:r>
              <a:rPr lang="en-US" dirty="0"/>
              <a:t>All marketing campaigns should have the average Age range in mind. Zomato’s customers are young adults so the tone and approach should consider current trends.</a:t>
            </a:r>
          </a:p>
        </p:txBody>
      </p:sp>
    </p:spTree>
    <p:extLst>
      <p:ext uri="{BB962C8B-B14F-4D97-AF65-F5344CB8AC3E}">
        <p14:creationId xmlns:p14="http://schemas.microsoft.com/office/powerpoint/2010/main" val="1029347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4F0497-371D-5806-92AD-EEF283B03F11}"/>
              </a:ext>
            </a:extLst>
          </p:cNvPr>
          <p:cNvSpPr>
            <a:spLocks noGrp="1"/>
          </p:cNvSpPr>
          <p:nvPr>
            <p:ph type="ctrTitle"/>
          </p:nvPr>
        </p:nvSpPr>
        <p:spPr/>
        <p:txBody>
          <a:bodyPr/>
          <a:lstStyle/>
          <a:p>
            <a:r>
              <a:rPr lang="en-US" dirty="0"/>
              <a:t>Zomato Analysis</a:t>
            </a:r>
          </a:p>
        </p:txBody>
      </p:sp>
      <p:sp>
        <p:nvSpPr>
          <p:cNvPr id="3" name="Subtítulo 2">
            <a:extLst>
              <a:ext uri="{FF2B5EF4-FFF2-40B4-BE49-F238E27FC236}">
                <a16:creationId xmlns:a16="http://schemas.microsoft.com/office/drawing/2014/main" id="{2E45F806-795A-4699-434D-BF6BD64FDA09}"/>
              </a:ext>
            </a:extLst>
          </p:cNvPr>
          <p:cNvSpPr>
            <a:spLocks noGrp="1"/>
          </p:cNvSpPr>
          <p:nvPr>
            <p:ph type="subTitle" idx="1"/>
          </p:nvPr>
        </p:nvSpPr>
        <p:spPr/>
        <p:txBody>
          <a:bodyPr/>
          <a:lstStyle/>
          <a:p>
            <a:r>
              <a:rPr lang="en-US" dirty="0"/>
              <a:t>A user social &amp; identity exploration</a:t>
            </a:r>
          </a:p>
        </p:txBody>
      </p:sp>
    </p:spTree>
    <p:extLst>
      <p:ext uri="{BB962C8B-B14F-4D97-AF65-F5344CB8AC3E}">
        <p14:creationId xmlns:p14="http://schemas.microsoft.com/office/powerpoint/2010/main" val="274971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74AAD3-27CF-10BD-65D7-8CFCFE50DD2A}"/>
              </a:ext>
            </a:extLst>
          </p:cNvPr>
          <p:cNvSpPr>
            <a:spLocks noGrp="1"/>
          </p:cNvSpPr>
          <p:nvPr>
            <p:ph type="title"/>
          </p:nvPr>
        </p:nvSpPr>
        <p:spPr/>
        <p:txBody>
          <a:bodyPr/>
          <a:lstStyle/>
          <a:p>
            <a:r>
              <a:rPr lang="en-US" dirty="0"/>
              <a:t>Conclusions</a:t>
            </a:r>
          </a:p>
        </p:txBody>
      </p:sp>
      <p:sp>
        <p:nvSpPr>
          <p:cNvPr id="3" name="Marcador de contenido 2">
            <a:extLst>
              <a:ext uri="{FF2B5EF4-FFF2-40B4-BE49-F238E27FC236}">
                <a16:creationId xmlns:a16="http://schemas.microsoft.com/office/drawing/2014/main" id="{AC5D98BD-70A3-ABE1-72D7-D894EDCBD95E}"/>
              </a:ext>
            </a:extLst>
          </p:cNvPr>
          <p:cNvSpPr>
            <a:spLocks noGrp="1"/>
          </p:cNvSpPr>
          <p:nvPr>
            <p:ph idx="1"/>
          </p:nvPr>
        </p:nvSpPr>
        <p:spPr/>
        <p:txBody>
          <a:bodyPr/>
          <a:lstStyle/>
          <a:p>
            <a:pPr marL="457200" indent="-457200">
              <a:buFont typeface="+mj-lt"/>
              <a:buAutoNum type="arabicPeriod"/>
            </a:pPr>
            <a:r>
              <a:rPr lang="en-US" dirty="0"/>
              <a:t>Families with more than 4 members may struggle to justify the cost of delivery and eating out. It may be worth researching if adding restaurants that offer bulk options can help with tapping into this customer base</a:t>
            </a:r>
          </a:p>
          <a:p>
            <a:pPr marL="457200" indent="-457200">
              <a:buFont typeface="+mj-lt"/>
              <a:buAutoNum type="arabicPeriod"/>
            </a:pPr>
            <a:r>
              <a:rPr lang="en-US" dirty="0"/>
              <a:t>It is not possible to track retention of users at the moment. It is advised to create individual accounts for users to track their history over time. It may be worth considering a subscription model that offers low-cost delivery as a perk. </a:t>
            </a:r>
          </a:p>
          <a:p>
            <a:pPr marL="457200" indent="-457200">
              <a:buFont typeface="+mj-lt"/>
              <a:buAutoNum type="arabicPeriod"/>
            </a:pPr>
            <a:r>
              <a:rPr lang="en-US" dirty="0"/>
              <a:t>There is a great number of restaurants that have very little sales. While it is important to have variety it may be worth considering shortening the list of available options to streamline the selection process for customers.</a:t>
            </a:r>
          </a:p>
          <a:p>
            <a:pPr marL="457200" indent="-457200">
              <a:buFont typeface="+mj-lt"/>
              <a:buAutoNum type="arabicPeriod"/>
            </a:pPr>
            <a:endParaRPr lang="en-US" dirty="0"/>
          </a:p>
        </p:txBody>
      </p:sp>
    </p:spTree>
    <p:extLst>
      <p:ext uri="{BB962C8B-B14F-4D97-AF65-F5344CB8AC3E}">
        <p14:creationId xmlns:p14="http://schemas.microsoft.com/office/powerpoint/2010/main" val="1776319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A5E5BA-7476-F39F-D4BC-9CE12F46AB43}"/>
              </a:ext>
            </a:extLst>
          </p:cNvPr>
          <p:cNvSpPr>
            <a:spLocks noGrp="1"/>
          </p:cNvSpPr>
          <p:nvPr>
            <p:ph type="title"/>
          </p:nvPr>
        </p:nvSpPr>
        <p:spPr>
          <a:xfrm>
            <a:off x="989704" y="134203"/>
            <a:ext cx="10058400" cy="1450757"/>
          </a:xfrm>
        </p:spPr>
        <p:txBody>
          <a:bodyPr/>
          <a:lstStyle/>
          <a:p>
            <a:r>
              <a:rPr lang="en-US" dirty="0"/>
              <a:t>Objective</a:t>
            </a:r>
          </a:p>
        </p:txBody>
      </p:sp>
      <p:sp>
        <p:nvSpPr>
          <p:cNvPr id="3" name="Marcador de contenido 2">
            <a:extLst>
              <a:ext uri="{FF2B5EF4-FFF2-40B4-BE49-F238E27FC236}">
                <a16:creationId xmlns:a16="http://schemas.microsoft.com/office/drawing/2014/main" id="{360ACC52-8623-0704-B851-A3D5C1EE5145}"/>
              </a:ext>
            </a:extLst>
          </p:cNvPr>
          <p:cNvSpPr>
            <a:spLocks noGrp="1"/>
          </p:cNvSpPr>
          <p:nvPr>
            <p:ph idx="1"/>
          </p:nvPr>
        </p:nvSpPr>
        <p:spPr>
          <a:xfrm>
            <a:off x="819374" y="1809875"/>
            <a:ext cx="10058400" cy="4295090"/>
          </a:xfrm>
        </p:spPr>
        <p:txBody>
          <a:bodyPr>
            <a:normAutofit/>
          </a:bodyPr>
          <a:lstStyle/>
          <a:p>
            <a:r>
              <a:rPr lang="en-US" dirty="0"/>
              <a:t>The purpose of this analysis is to deepen our understanding of Zomato’s customer base. By examining customer preferences, behavioral patterns, and demographics, this project aims to deliver actionable insights in three critical areas: </a:t>
            </a:r>
          </a:p>
          <a:p>
            <a:endParaRPr lang="en-US" dirty="0"/>
          </a:p>
          <a:p>
            <a:r>
              <a:rPr lang="en-US" dirty="0"/>
              <a:t>1. Areas of Opportunity: Which demographics represent untapped growth potential? </a:t>
            </a:r>
          </a:p>
          <a:p>
            <a:endParaRPr lang="en-US" dirty="0"/>
          </a:p>
          <a:p>
            <a:r>
              <a:rPr lang="en-US" dirty="0"/>
              <a:t>2. Effective Advertising: Which channels, timing, and audience segments yield the highest engagement? </a:t>
            </a:r>
          </a:p>
          <a:p>
            <a:endParaRPr lang="en-US" dirty="0"/>
          </a:p>
          <a:p>
            <a:r>
              <a:rPr lang="en-US" dirty="0"/>
              <a:t>3. Retention Insights: What factors drive repeat purchases, and who are the most loyal customers?</a:t>
            </a:r>
          </a:p>
        </p:txBody>
      </p:sp>
    </p:spTree>
    <p:extLst>
      <p:ext uri="{BB962C8B-B14F-4D97-AF65-F5344CB8AC3E}">
        <p14:creationId xmlns:p14="http://schemas.microsoft.com/office/powerpoint/2010/main" val="789810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BCC42EC-FE32-964F-8F85-1310837CBF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713" y="116542"/>
            <a:ext cx="10732574" cy="6206790"/>
          </a:xfrm>
          <a:prstGeom prst="rect">
            <a:avLst/>
          </a:prstGeom>
        </p:spPr>
      </p:pic>
    </p:spTree>
    <p:extLst>
      <p:ext uri="{BB962C8B-B14F-4D97-AF65-F5344CB8AC3E}">
        <p14:creationId xmlns:p14="http://schemas.microsoft.com/office/powerpoint/2010/main" val="3179813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05074C-DBA4-C3C8-F5C5-45422950173B}"/>
              </a:ext>
            </a:extLst>
          </p:cNvPr>
          <p:cNvSpPr>
            <a:spLocks noGrp="1"/>
          </p:cNvSpPr>
          <p:nvPr>
            <p:ph type="title"/>
          </p:nvPr>
        </p:nvSpPr>
        <p:spPr/>
        <p:txBody>
          <a:bodyPr/>
          <a:lstStyle/>
          <a:p>
            <a:r>
              <a:rPr lang="en-US" dirty="0"/>
              <a:t>Location Notes</a:t>
            </a:r>
          </a:p>
        </p:txBody>
      </p:sp>
      <p:sp>
        <p:nvSpPr>
          <p:cNvPr id="3" name="Marcador de contenido 2">
            <a:extLst>
              <a:ext uri="{FF2B5EF4-FFF2-40B4-BE49-F238E27FC236}">
                <a16:creationId xmlns:a16="http://schemas.microsoft.com/office/drawing/2014/main" id="{F7FE3AF7-BC83-DE42-4995-DCC21B38E1A9}"/>
              </a:ext>
            </a:extLst>
          </p:cNvPr>
          <p:cNvSpPr>
            <a:spLocks noGrp="1"/>
          </p:cNvSpPr>
          <p:nvPr>
            <p:ph idx="1"/>
          </p:nvPr>
        </p:nvSpPr>
        <p:spPr>
          <a:xfrm>
            <a:off x="1097280" y="2302934"/>
            <a:ext cx="10058400" cy="4023360"/>
          </a:xfrm>
        </p:spPr>
        <p:txBody>
          <a:bodyPr/>
          <a:lstStyle/>
          <a:p>
            <a:r>
              <a:rPr lang="en-US" dirty="0"/>
              <a:t>There is a significant distribution of users across the entire map. This demonstrates a wide reach of Zomato’s customer base. Most opportunity for growth is in East India. </a:t>
            </a:r>
          </a:p>
          <a:p>
            <a:endParaRPr lang="en-US" dirty="0"/>
          </a:p>
          <a:p>
            <a:r>
              <a:rPr lang="en-US" dirty="0"/>
              <a:t>We can focus on the 3 most popular areas; Bangalore, Delhi and Pune. This key demographic factor can help us identify successful trends that can be applied to other areas. </a:t>
            </a:r>
          </a:p>
          <a:p>
            <a:endParaRPr lang="en-US" dirty="0"/>
          </a:p>
        </p:txBody>
      </p:sp>
    </p:spTree>
    <p:extLst>
      <p:ext uri="{BB962C8B-B14F-4D97-AF65-F5344CB8AC3E}">
        <p14:creationId xmlns:p14="http://schemas.microsoft.com/office/powerpoint/2010/main" val="3748716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0B3D985D-3F5E-D8B8-489E-E47CC275A4E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8212" y="465259"/>
            <a:ext cx="10249602" cy="5927482"/>
          </a:xfrm>
        </p:spPr>
      </p:pic>
    </p:spTree>
    <p:extLst>
      <p:ext uri="{BB962C8B-B14F-4D97-AF65-F5344CB8AC3E}">
        <p14:creationId xmlns:p14="http://schemas.microsoft.com/office/powerpoint/2010/main" val="1751615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0E097F-E887-CCF2-02FA-5FAF21317BDA}"/>
              </a:ext>
            </a:extLst>
          </p:cNvPr>
          <p:cNvSpPr>
            <a:spLocks noGrp="1"/>
          </p:cNvSpPr>
          <p:nvPr>
            <p:ph type="title"/>
          </p:nvPr>
        </p:nvSpPr>
        <p:spPr/>
        <p:txBody>
          <a:bodyPr/>
          <a:lstStyle/>
          <a:p>
            <a:r>
              <a:rPr lang="en-US" dirty="0"/>
              <a:t>Gender and Age</a:t>
            </a:r>
          </a:p>
        </p:txBody>
      </p:sp>
      <p:sp>
        <p:nvSpPr>
          <p:cNvPr id="3" name="Marcador de contenido 2">
            <a:extLst>
              <a:ext uri="{FF2B5EF4-FFF2-40B4-BE49-F238E27FC236}">
                <a16:creationId xmlns:a16="http://schemas.microsoft.com/office/drawing/2014/main" id="{8ADD1264-E47F-362B-FF58-63B100C2B913}"/>
              </a:ext>
            </a:extLst>
          </p:cNvPr>
          <p:cNvSpPr>
            <a:spLocks noGrp="1"/>
          </p:cNvSpPr>
          <p:nvPr>
            <p:ph idx="1"/>
          </p:nvPr>
        </p:nvSpPr>
        <p:spPr/>
        <p:txBody>
          <a:bodyPr/>
          <a:lstStyle/>
          <a:p>
            <a:endParaRPr lang="en-US" dirty="0"/>
          </a:p>
          <a:p>
            <a:pPr marL="0" indent="0">
              <a:buNone/>
            </a:pPr>
            <a:endParaRPr lang="en-US" dirty="0"/>
          </a:p>
          <a:p>
            <a:pPr marL="0" indent="0">
              <a:buNone/>
            </a:pPr>
            <a:r>
              <a:rPr lang="en-US" dirty="0"/>
              <a:t>There is a negligible difference in gender distribution for all users. It is best to focus in other key identifiers to better understand Zomato’s customer base. </a:t>
            </a:r>
          </a:p>
          <a:p>
            <a:endParaRPr lang="en-US" dirty="0"/>
          </a:p>
          <a:p>
            <a:r>
              <a:rPr lang="en-US" dirty="0"/>
              <a:t>Users ages 22-25 represent the grand majority of Zomato's customers. Age will be a key category for further analysis. The average age of all users is 25 years old.</a:t>
            </a:r>
          </a:p>
          <a:p>
            <a:endParaRPr lang="en-US" dirty="0"/>
          </a:p>
        </p:txBody>
      </p:sp>
    </p:spTree>
    <p:extLst>
      <p:ext uri="{BB962C8B-B14F-4D97-AF65-F5344CB8AC3E}">
        <p14:creationId xmlns:p14="http://schemas.microsoft.com/office/powerpoint/2010/main" val="2507019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147EA75F-82E3-FA70-C36C-7C2C04A15F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5129" y="0"/>
            <a:ext cx="10706804" cy="6191887"/>
          </a:xfrm>
        </p:spPr>
      </p:pic>
    </p:spTree>
    <p:extLst>
      <p:ext uri="{BB962C8B-B14F-4D97-AF65-F5344CB8AC3E}">
        <p14:creationId xmlns:p14="http://schemas.microsoft.com/office/powerpoint/2010/main" val="2766744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1DE1690-EA45-30C1-9E2D-60D2AB017741}"/>
              </a:ext>
            </a:extLst>
          </p:cNvPr>
          <p:cNvSpPr>
            <a:spLocks noGrp="1"/>
          </p:cNvSpPr>
          <p:nvPr>
            <p:ph type="title"/>
          </p:nvPr>
        </p:nvSpPr>
        <p:spPr/>
        <p:txBody>
          <a:bodyPr/>
          <a:lstStyle/>
          <a:p>
            <a:r>
              <a:rPr lang="en-US" dirty="0"/>
              <a:t>Professional Life</a:t>
            </a:r>
          </a:p>
        </p:txBody>
      </p:sp>
      <p:sp>
        <p:nvSpPr>
          <p:cNvPr id="3" name="Marcador de contenido 2">
            <a:extLst>
              <a:ext uri="{FF2B5EF4-FFF2-40B4-BE49-F238E27FC236}">
                <a16:creationId xmlns:a16="http://schemas.microsoft.com/office/drawing/2014/main" id="{40198CA9-39F1-4157-8388-25D81D267A14}"/>
              </a:ext>
            </a:extLst>
          </p:cNvPr>
          <p:cNvSpPr>
            <a:spLocks noGrp="1"/>
          </p:cNvSpPr>
          <p:nvPr>
            <p:ph idx="1"/>
          </p:nvPr>
        </p:nvSpPr>
        <p:spPr/>
        <p:txBody>
          <a:bodyPr>
            <a:normAutofit lnSpcReduction="10000"/>
          </a:bodyPr>
          <a:lstStyle/>
          <a:p>
            <a:r>
              <a:rPr lang="en-US" dirty="0"/>
              <a:t>Sales over time show a concerning downward trend in sales year over year. This graph also shows that there is a correlation between number of users and sales. </a:t>
            </a:r>
          </a:p>
          <a:p>
            <a:r>
              <a:rPr lang="en-US" dirty="0"/>
              <a:t>Students is a very versatile category appearing in all income brackets and representing the majority of Zomato’s customer base. This will be a key identifier for further analysis</a:t>
            </a:r>
          </a:p>
          <a:p>
            <a:r>
              <a:rPr lang="en-US" dirty="0"/>
              <a:t>Housewives represents a very small percent of users. It’s encouraged to focus on other demographics. </a:t>
            </a:r>
          </a:p>
          <a:p>
            <a:r>
              <a:rPr lang="en-US" dirty="0"/>
              <a:t>Employe and Self-Employed have the potential to be joint into a single category. As a single category they represent the most opportunity for growth. This can be a key identifier for further analysis. </a:t>
            </a:r>
          </a:p>
          <a:p>
            <a:r>
              <a:rPr lang="en-US" dirty="0"/>
              <a:t>No income is another identifier that represents a grand majority of Zomato’s user base. While there is a significant overlap with students, “No income” represents a bigger portion of the total number of users and can be an essential category to consider for effective marketing. </a:t>
            </a:r>
          </a:p>
        </p:txBody>
      </p:sp>
    </p:spTree>
    <p:extLst>
      <p:ext uri="{BB962C8B-B14F-4D97-AF65-F5344CB8AC3E}">
        <p14:creationId xmlns:p14="http://schemas.microsoft.com/office/powerpoint/2010/main" val="4272328146"/>
      </p:ext>
    </p:extLst>
  </p:cSld>
  <p:clrMapOvr>
    <a:masterClrMapping/>
  </p:clrMapOvr>
</p:sld>
</file>

<file path=ppt/theme/theme1.xml><?xml version="1.0" encoding="utf-8"?>
<a:theme xmlns:a="http://schemas.openxmlformats.org/drawingml/2006/main" name="Retrospección">
  <a:themeElements>
    <a:clrScheme name="Retrospección">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97</TotalTime>
  <Words>1271</Words>
  <Application>Microsoft Office PowerPoint</Application>
  <PresentationFormat>Panorámica</PresentationFormat>
  <Paragraphs>62</Paragraphs>
  <Slides>20</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20</vt:i4>
      </vt:variant>
    </vt:vector>
  </HeadingPairs>
  <TitlesOfParts>
    <vt:vector size="23" baseType="lpstr">
      <vt:lpstr>Calibri</vt:lpstr>
      <vt:lpstr>Calibri Light</vt:lpstr>
      <vt:lpstr>Retrospección</vt:lpstr>
      <vt:lpstr>Disclaimer</vt:lpstr>
      <vt:lpstr>Zomato Analysis</vt:lpstr>
      <vt:lpstr>Objective</vt:lpstr>
      <vt:lpstr>Presentación de PowerPoint</vt:lpstr>
      <vt:lpstr>Location Notes</vt:lpstr>
      <vt:lpstr>Presentación de PowerPoint</vt:lpstr>
      <vt:lpstr>Gender and Age</vt:lpstr>
      <vt:lpstr>Presentación de PowerPoint</vt:lpstr>
      <vt:lpstr>Professional Life</vt:lpstr>
      <vt:lpstr>Presentación de PowerPoint</vt:lpstr>
      <vt:lpstr>Personal Life </vt:lpstr>
      <vt:lpstr>Presentación de PowerPoint</vt:lpstr>
      <vt:lpstr>User Preference</vt:lpstr>
      <vt:lpstr>Summary of findings</vt:lpstr>
      <vt:lpstr>Presentación de PowerPoint</vt:lpstr>
      <vt:lpstr>Exploration Findings</vt:lpstr>
      <vt:lpstr>Presentación de PowerPoint</vt:lpstr>
      <vt:lpstr>Exploration findings</vt:lpstr>
      <vt:lpstr>Conclusions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Jordi Solis</dc:creator>
  <cp:lastModifiedBy>Jordi Solis</cp:lastModifiedBy>
  <cp:revision>1</cp:revision>
  <dcterms:created xsi:type="dcterms:W3CDTF">2025-05-28T04:07:39Z</dcterms:created>
  <dcterms:modified xsi:type="dcterms:W3CDTF">2025-05-28T05:45:02Z</dcterms:modified>
</cp:coreProperties>
</file>

<file path=docProps/thumbnail.jpeg>
</file>